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17" r:id="rId4"/>
    <p:sldId id="259" r:id="rId5"/>
    <p:sldId id="318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323" r:id="rId24"/>
    <p:sldId id="324" r:id="rId25"/>
    <p:sldId id="282" r:id="rId26"/>
    <p:sldId id="284" r:id="rId27"/>
    <p:sldId id="288" r:id="rId28"/>
    <p:sldId id="285" r:id="rId29"/>
    <p:sldId id="289" r:id="rId30"/>
    <p:sldId id="286" r:id="rId31"/>
    <p:sldId id="287" r:id="rId32"/>
    <p:sldId id="319" r:id="rId33"/>
    <p:sldId id="296" r:id="rId34"/>
    <p:sldId id="295" r:id="rId35"/>
    <p:sldId id="290" r:id="rId36"/>
    <p:sldId id="297" r:id="rId37"/>
    <p:sldId id="291" r:id="rId38"/>
    <p:sldId id="298" r:id="rId39"/>
    <p:sldId id="292" r:id="rId40"/>
    <p:sldId id="320" r:id="rId41"/>
    <p:sldId id="293" r:id="rId42"/>
    <p:sldId id="305" r:id="rId43"/>
    <p:sldId id="307" r:id="rId44"/>
    <p:sldId id="306" r:id="rId45"/>
    <p:sldId id="299" r:id="rId46"/>
    <p:sldId id="308" r:id="rId47"/>
    <p:sldId id="301" r:id="rId48"/>
    <p:sldId id="311" r:id="rId49"/>
    <p:sldId id="300" r:id="rId50"/>
    <p:sldId id="309" r:id="rId51"/>
    <p:sldId id="310" r:id="rId52"/>
    <p:sldId id="313" r:id="rId53"/>
    <p:sldId id="302" r:id="rId54"/>
    <p:sldId id="315" r:id="rId55"/>
    <p:sldId id="316" r:id="rId56"/>
    <p:sldId id="321" r:id="rId57"/>
    <p:sldId id="322" r:id="rId58"/>
    <p:sldId id="312" r:id="rId59"/>
  </p:sldIdLst>
  <p:sldSz cx="12192000" cy="6858000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libri Light" panose="020F0302020204030204" pitchFamily="34" charset="0"/>
      <p:regular r:id="rId64"/>
      <p:italic r:id="rId65"/>
    </p:embeddedFont>
    <p:embeddedFont>
      <p:font typeface="HelveticaNeueLT Std" panose="020B0604020202020204" pitchFamily="34" charset="0"/>
      <p:regular r:id="rId66"/>
    </p:embeddedFont>
    <p:embeddedFont>
      <p:font typeface="HelveticaNeueLT Std Med Cn" panose="020B0606030502030204" pitchFamily="34" charset="0"/>
      <p:regular r:id="rId67"/>
      <p:italic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06-Mar-19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9.png"/><Relationship Id="rId9" Type="http://schemas.microsoft.com/office/2007/relationships/diagramDrawing" Target="../diagrams/drawing1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ms-demo-doc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bp.io/documents/abp/latest/Best-Practices/Index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72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NeueLT Std Med Cn" panose="020B0606030502030204" pitchFamily="34" charset="0"/>
              </a:rPr>
              <a:t>MICROSERVICE SOLUTION: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8620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" panose="020B0604020202020204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775AA-F413-438C-8986-714D12EC485B}"/>
              </a:ext>
            </a:extLst>
          </p:cNvPr>
          <p:cNvSpPr txBox="1"/>
          <p:nvPr/>
        </p:nvSpPr>
        <p:spPr>
          <a:xfrm>
            <a:off x="2949498" y="5226299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FC1EF-62BC-4272-B253-458CEBB0F687}"/>
              </a:ext>
            </a:extLst>
          </p:cNvPr>
          <p:cNvSpPr txBox="1"/>
          <p:nvPr/>
        </p:nvSpPr>
        <p:spPr>
          <a:xfrm>
            <a:off x="7906242" y="5227228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395F3-2AAD-45C0-9B85-551FCA22C473}"/>
              </a:ext>
            </a:extLst>
          </p:cNvPr>
          <p:cNvCxnSpPr>
            <a:stCxn id="3" idx="0"/>
          </p:cNvCxnSpPr>
          <p:nvPr/>
        </p:nvCxnSpPr>
        <p:spPr>
          <a:xfrm flipV="1">
            <a:off x="3689156" y="4997603"/>
            <a:ext cx="305165" cy="22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ACDD32-F08F-4A4E-B0F1-D1836BE140C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202968" y="4970606"/>
            <a:ext cx="442932" cy="25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 / Tracing Request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30" grpId="0" animBg="1"/>
      <p:bldP spid="33" grpId="0" animBg="1"/>
      <p:bldP spid="34" grpId="0" animBg="1"/>
      <p:bldP spid="36" grpId="0" animBg="1"/>
      <p:bldP spid="38" grpId="0" animBg="1"/>
      <p:bldP spid="46" grpId="0" animBg="1"/>
      <p:bldP spid="6" grpId="0"/>
      <p:bldP spid="48" grpId="0" animBg="1"/>
      <p:bldP spid="51" grpId="0" animBg="1"/>
      <p:bldP spid="7" grpId="0" animBg="1"/>
      <p:bldP spid="54" grpId="0" animBg="1"/>
      <p:bldP spid="5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Grant Types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credentials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CF93B2E8-E663-4B72-9578-3F6B8C542E8B}"/>
              </a:ext>
            </a:extLst>
          </p:cNvPr>
          <p:cNvSpPr txBox="1"/>
          <p:nvPr/>
        </p:nvSpPr>
        <p:spPr>
          <a:xfrm>
            <a:off x="8987078" y="3880899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9C46FD-DB5C-4DEC-9DF6-29705CF10293}"/>
              </a:ext>
            </a:extLst>
          </p:cNvPr>
          <p:cNvSpPr txBox="1"/>
          <p:nvPr/>
        </p:nvSpPr>
        <p:spPr>
          <a:xfrm rot="3004515">
            <a:off x="1858450" y="4479372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B1CFBC-CEF0-492B-AE5E-35DA218ECA22}"/>
              </a:ext>
            </a:extLst>
          </p:cNvPr>
          <p:cNvSpPr txBox="1"/>
          <p:nvPr/>
        </p:nvSpPr>
        <p:spPr>
          <a:xfrm rot="18551945">
            <a:off x="1785116" y="2958009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78122D-0ACD-4DFF-836B-BC078B3FA28E}"/>
              </a:ext>
            </a:extLst>
          </p:cNvPr>
          <p:cNvSpPr txBox="1"/>
          <p:nvPr/>
        </p:nvSpPr>
        <p:spPr>
          <a:xfrm rot="18551945">
            <a:off x="1254845" y="2781945"/>
            <a:ext cx="1974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Needs authentication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Hybrid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F0DC57-CAFA-402A-B092-CD964D740A40}"/>
              </a:ext>
            </a:extLst>
          </p:cNvPr>
          <p:cNvSpPr/>
          <p:nvPr/>
        </p:nvSpPr>
        <p:spPr>
          <a:xfrm>
            <a:off x="2861331" y="1861297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 (MVC)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6C125E-A9CB-454D-B619-4A3F02C78640}"/>
              </a:ext>
            </a:extLst>
          </p:cNvPr>
          <p:cNvSpPr/>
          <p:nvPr/>
        </p:nvSpPr>
        <p:spPr>
          <a:xfrm>
            <a:off x="2861330" y="5312103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10" name="Picture 4" descr="Image result for identityserver logo">
            <a:extLst>
              <a:ext uri="{FF2B5EF4-FFF2-40B4-BE49-F238E27FC236}">
                <a16:creationId xmlns:a16="http://schemas.microsoft.com/office/drawing/2014/main" id="{EB05CC38-00B8-4B99-8A23-817E993E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00" y="534274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browser">
            <a:extLst>
              <a:ext uri="{FF2B5EF4-FFF2-40B4-BE49-F238E27FC236}">
                <a16:creationId xmlns:a16="http://schemas.microsoft.com/office/drawing/2014/main" id="{9DD11291-EBB0-4B72-8F9C-9716DDD0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29" y="3648408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76D09-AB3B-49B1-A841-8C94697205E3}"/>
              </a:ext>
            </a:extLst>
          </p:cNvPr>
          <p:cNvSpPr txBox="1"/>
          <p:nvPr/>
        </p:nvSpPr>
        <p:spPr>
          <a:xfrm>
            <a:off x="808231" y="3752064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52AECD-B9F0-450F-843C-6A3971BDDCC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891675" y="2414972"/>
            <a:ext cx="969654" cy="123343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3605C5-0C1D-47FE-B5E8-174FFCA1551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91675" y="4163499"/>
            <a:ext cx="969654" cy="1148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EE049B-2E35-4318-80F1-CD8A9C4DABC1}"/>
              </a:ext>
            </a:extLst>
          </p:cNvPr>
          <p:cNvCxnSpPr>
            <a:cxnSpLocks/>
          </p:cNvCxnSpPr>
          <p:nvPr/>
        </p:nvCxnSpPr>
        <p:spPr>
          <a:xfrm>
            <a:off x="2066192" y="4123592"/>
            <a:ext cx="1043357" cy="118725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AB111-4A3E-4F90-AF06-675B2FCC0F8F}"/>
              </a:ext>
            </a:extLst>
          </p:cNvPr>
          <p:cNvCxnSpPr>
            <a:cxnSpLocks/>
          </p:cNvCxnSpPr>
          <p:nvPr/>
        </p:nvCxnSpPr>
        <p:spPr>
          <a:xfrm flipV="1">
            <a:off x="2052084" y="2414972"/>
            <a:ext cx="1038299" cy="12638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E732E4-1F3C-40E5-8141-06741B100E4B}"/>
              </a:ext>
            </a:extLst>
          </p:cNvPr>
          <p:cNvSpPr txBox="1"/>
          <p:nvPr/>
        </p:nvSpPr>
        <p:spPr>
          <a:xfrm rot="3004515">
            <a:off x="1711987" y="4656763"/>
            <a:ext cx="1085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Redirected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7AE6FB-D317-4C52-BA3A-D8536DB7425E}"/>
              </a:ext>
            </a:extLst>
          </p:cNvPr>
          <p:cNvCxnSpPr/>
          <p:nvPr/>
        </p:nvCxnSpPr>
        <p:spPr>
          <a:xfrm>
            <a:off x="3551275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146DFB-D161-4DA9-AD16-2F0FE1DE8C55}"/>
              </a:ext>
            </a:extLst>
          </p:cNvPr>
          <p:cNvSpPr txBox="1"/>
          <p:nvPr/>
        </p:nvSpPr>
        <p:spPr>
          <a:xfrm>
            <a:off x="3561702" y="3429000"/>
            <a:ext cx="820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request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CC7950-6685-4BD5-8B89-2647441B5CC2}"/>
              </a:ext>
            </a:extLst>
          </p:cNvPr>
          <p:cNvCxnSpPr/>
          <p:nvPr/>
        </p:nvCxnSpPr>
        <p:spPr>
          <a:xfrm flipV="1">
            <a:off x="4499528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1C9E98-0B2C-4737-8ACC-D5BEAD6C94D2}"/>
              </a:ext>
            </a:extLst>
          </p:cNvPr>
          <p:cNvSpPr txBox="1"/>
          <p:nvPr/>
        </p:nvSpPr>
        <p:spPr>
          <a:xfrm>
            <a:off x="4510161" y="3433916"/>
            <a:ext cx="1272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Id 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7F1636-CD79-48A1-B6E5-4A7E26BE9B07}"/>
              </a:ext>
            </a:extLst>
          </p:cNvPr>
          <p:cNvSpPr txBox="1"/>
          <p:nvPr/>
        </p:nvSpPr>
        <p:spPr>
          <a:xfrm>
            <a:off x="3590908" y="5864523"/>
            <a:ext cx="189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(Login &amp; Consent UI)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33A264-4767-4228-8574-13FF09C83E29}"/>
              </a:ext>
            </a:extLst>
          </p:cNvPr>
          <p:cNvSpPr/>
          <p:nvPr/>
        </p:nvSpPr>
        <p:spPr>
          <a:xfrm>
            <a:off x="7085340" y="36098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3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05B3D51-9226-4571-BC2A-0F02EA7B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32" y="36268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CDD0F09C-E687-471E-A137-F942F0F7B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458950"/>
              </p:ext>
            </p:extLst>
          </p:nvPr>
        </p:nvGraphicFramePr>
        <p:xfrm>
          <a:off x="9846144" y="3100108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A670669-F7F0-40DB-919E-89A3957CCEDE}"/>
              </a:ext>
            </a:extLst>
          </p:cNvPr>
          <p:cNvSpPr txBox="1"/>
          <p:nvPr/>
        </p:nvSpPr>
        <p:spPr>
          <a:xfrm>
            <a:off x="9846144" y="451885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E2CB4B-F973-43F8-9D24-D6A0253B7DDB}"/>
              </a:ext>
            </a:extLst>
          </p:cNvPr>
          <p:cNvCxnSpPr>
            <a:cxnSpLocks/>
          </p:cNvCxnSpPr>
          <p:nvPr/>
        </p:nvCxnSpPr>
        <p:spPr>
          <a:xfrm>
            <a:off x="6220046" y="2414970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3A5D24-1693-4B4F-A810-8E9055198AA7}"/>
              </a:ext>
            </a:extLst>
          </p:cNvPr>
          <p:cNvCxnSpPr/>
          <p:nvPr/>
        </p:nvCxnSpPr>
        <p:spPr>
          <a:xfrm flipH="1">
            <a:off x="6230473" y="4163499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E127B6-9463-4A91-9869-AD5B763660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988030" y="3886663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3E65F68-10ED-4F7E-B501-0805AABE0895}"/>
              </a:ext>
            </a:extLst>
          </p:cNvPr>
          <p:cNvSpPr txBox="1"/>
          <p:nvPr/>
        </p:nvSpPr>
        <p:spPr>
          <a:xfrm rot="2959306">
            <a:off x="6282040" y="2811824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234D9B-5871-491E-9B44-F2E0E9DD1773}"/>
              </a:ext>
            </a:extLst>
          </p:cNvPr>
          <p:cNvSpPr txBox="1"/>
          <p:nvPr/>
        </p:nvSpPr>
        <p:spPr>
          <a:xfrm rot="18713382">
            <a:off x="6142184" y="4485488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8252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3" grpId="0"/>
      <p:bldP spid="34" grpId="0"/>
      <p:bldP spid="30" grpId="0"/>
      <p:bldP spid="8" grpId="0" animBg="1"/>
      <p:bldP spid="9" grpId="0" animBg="1"/>
      <p:bldP spid="13" grpId="0"/>
      <p:bldP spid="32" grpId="0"/>
      <p:bldP spid="36" grpId="0"/>
      <p:bldP spid="40" grpId="0"/>
      <p:bldP spid="41" grpId="0"/>
      <p:bldP spid="42" grpId="0" animBg="1"/>
      <p:bldGraphic spid="39" grpId="0">
        <p:bldAsOne/>
      </p:bldGraphic>
      <p:bldP spid="44" grpId="0"/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Client Credentials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9D970-4659-4870-87C0-45B3EAD3FF15}"/>
              </a:ext>
            </a:extLst>
          </p:cNvPr>
          <p:cNvSpPr/>
          <p:nvPr/>
        </p:nvSpPr>
        <p:spPr>
          <a:xfrm>
            <a:off x="1965404" y="1870533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Client (console application)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09448-7A35-419D-96ED-C091FA76FBC4}"/>
              </a:ext>
            </a:extLst>
          </p:cNvPr>
          <p:cNvSpPr/>
          <p:nvPr/>
        </p:nvSpPr>
        <p:spPr>
          <a:xfrm>
            <a:off x="1965403" y="5321339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9" name="Picture 4" descr="Image result for identityserver logo">
            <a:extLst>
              <a:ext uri="{FF2B5EF4-FFF2-40B4-BE49-F238E27FC236}">
                <a16:creationId xmlns:a16="http://schemas.microsoft.com/office/drawing/2014/main" id="{45ECFF22-1A1B-4F18-B08F-A6B5028AC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E70338-E159-4649-B471-A0F094EC2B91}"/>
              </a:ext>
            </a:extLst>
          </p:cNvPr>
          <p:cNvCxnSpPr/>
          <p:nvPr/>
        </p:nvCxnSpPr>
        <p:spPr>
          <a:xfrm>
            <a:off x="2370071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6454E3-50DE-440F-B32A-06A84034B5F7}"/>
              </a:ext>
            </a:extLst>
          </p:cNvPr>
          <p:cNvSpPr txBox="1"/>
          <p:nvPr/>
        </p:nvSpPr>
        <p:spPr>
          <a:xfrm>
            <a:off x="2380498" y="3438236"/>
            <a:ext cx="1233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Client Id</a:t>
            </a:r>
          </a:p>
          <a:p>
            <a:r>
              <a:rPr lang="en-US" sz="1600" dirty="0">
                <a:solidFill>
                  <a:srgbClr val="00B050"/>
                </a:solidFill>
              </a:rPr>
              <a:t>Client Secret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6FC489-AEE7-471F-8EE4-09DBA55D4F08}"/>
              </a:ext>
            </a:extLst>
          </p:cNvPr>
          <p:cNvCxnSpPr/>
          <p:nvPr/>
        </p:nvCxnSpPr>
        <p:spPr>
          <a:xfrm flipV="1">
            <a:off x="3826324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7B6B7D-59F6-414D-A0A1-A21231151459}"/>
              </a:ext>
            </a:extLst>
          </p:cNvPr>
          <p:cNvSpPr txBox="1"/>
          <p:nvPr/>
        </p:nvSpPr>
        <p:spPr>
          <a:xfrm>
            <a:off x="3826324" y="3553257"/>
            <a:ext cx="1272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E79EE-E99C-40A0-AB07-681E33097E5E}"/>
              </a:ext>
            </a:extLst>
          </p:cNvPr>
          <p:cNvSpPr txBox="1"/>
          <p:nvPr/>
        </p:nvSpPr>
        <p:spPr>
          <a:xfrm>
            <a:off x="8091151" y="3890135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pic>
        <p:nvPicPr>
          <p:cNvPr id="15" name="Picture 4" descr="Image result for identityserver logo">
            <a:extLst>
              <a:ext uri="{FF2B5EF4-FFF2-40B4-BE49-F238E27FC236}">
                <a16:creationId xmlns:a16="http://schemas.microsoft.com/office/drawing/2014/main" id="{111F25A7-E0F5-447F-BB58-F3EC72DE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95CF95-210D-4AF3-91E6-6101978E4BEA}"/>
              </a:ext>
            </a:extLst>
          </p:cNvPr>
          <p:cNvSpPr/>
          <p:nvPr/>
        </p:nvSpPr>
        <p:spPr>
          <a:xfrm>
            <a:off x="6189413" y="3619062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1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EBF455C4-127F-4D56-BE77-F99024ED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605" y="3636049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3FFE2FB-E95E-40E0-A8E9-01E8BDF54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0416827"/>
              </p:ext>
            </p:extLst>
          </p:nvPr>
        </p:nvGraphicFramePr>
        <p:xfrm>
          <a:off x="8950217" y="3109344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27ECEBD-DC64-4EEE-8A5D-1B35665F14B5}"/>
              </a:ext>
            </a:extLst>
          </p:cNvPr>
          <p:cNvSpPr txBox="1"/>
          <p:nvPr/>
        </p:nvSpPr>
        <p:spPr>
          <a:xfrm>
            <a:off x="8950217" y="4528089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63A714-3C4C-4118-9218-E73920D23766}"/>
              </a:ext>
            </a:extLst>
          </p:cNvPr>
          <p:cNvCxnSpPr>
            <a:cxnSpLocks/>
          </p:cNvCxnSpPr>
          <p:nvPr/>
        </p:nvCxnSpPr>
        <p:spPr>
          <a:xfrm>
            <a:off x="5324119" y="2424206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AACB7-EC59-4A2F-917B-D37BDF9757EC}"/>
              </a:ext>
            </a:extLst>
          </p:cNvPr>
          <p:cNvCxnSpPr/>
          <p:nvPr/>
        </p:nvCxnSpPr>
        <p:spPr>
          <a:xfrm flipH="1">
            <a:off x="5334546" y="4172735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A147A0-C6C6-46D9-8654-86FE947597E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092103" y="3895899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E8626B-766B-4805-97DB-1C4A0AF70F37}"/>
              </a:ext>
            </a:extLst>
          </p:cNvPr>
          <p:cNvSpPr txBox="1"/>
          <p:nvPr/>
        </p:nvSpPr>
        <p:spPr>
          <a:xfrm rot="2959306">
            <a:off x="5386113" y="2821060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77CD4-E2F2-456D-82E6-8EE607124212}"/>
              </a:ext>
            </a:extLst>
          </p:cNvPr>
          <p:cNvSpPr txBox="1"/>
          <p:nvPr/>
        </p:nvSpPr>
        <p:spPr>
          <a:xfrm rot="18713382">
            <a:off x="5246257" y="4494724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4955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  <p:bldP spid="14" grpId="0"/>
      <p:bldP spid="16" grpId="0" animBg="1"/>
      <p:bldGraphic spid="18" grpId="0">
        <p:bldAsOne/>
      </p:bldGraphic>
      <p:bldP spid="19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 entrance </a:t>
            </a:r>
            <a:r>
              <a:rPr lang="en-US" sz="2000" dirty="0">
                <a:latin typeface="HelveticaNeueLT Std" panose="020B0604020202020204" pitchFamily="34" charset="0"/>
              </a:rPr>
              <a:t>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</a:t>
            </a:r>
            <a:r>
              <a:rPr lang="en-US" sz="2000" b="1" dirty="0">
                <a:latin typeface="HelveticaNeueLT Std" panose="020B0604020202020204" pitchFamily="34" charset="0"/>
              </a:rPr>
              <a:t>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107" y="2075006"/>
            <a:ext cx="4678878" cy="450392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Define a </a:t>
            </a:r>
            <a:r>
              <a:rPr lang="en-US" sz="2000" b="1" dirty="0">
                <a:latin typeface="HelveticaNeueLT Std" panose="020B0604020202020204" pitchFamily="34" charset="0"/>
              </a:rPr>
              <a:t>separate API Gateway </a:t>
            </a:r>
            <a:r>
              <a:rPr lang="en-US" sz="2000" dirty="0">
                <a:latin typeface="HelveticaNeueLT Std" panose="020B0604020202020204" pitchFamily="34" charset="0"/>
              </a:rPr>
              <a:t>for each kind of client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different </a:t>
            </a:r>
            <a:r>
              <a:rPr lang="en-US" sz="2000" b="1" dirty="0">
                <a:latin typeface="HelveticaNeueLT Std" panose="020B0604020202020204" pitchFamily="34" charset="0"/>
              </a:rPr>
              <a:t>set of APIs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</a:t>
            </a:r>
            <a:r>
              <a:rPr lang="en-US" sz="2000" b="1" dirty="0">
                <a:latin typeface="HelveticaNeueLT Std" panose="020B0604020202020204" pitchFamily="34" charset="0"/>
              </a:rPr>
              <a:t>different level </a:t>
            </a:r>
            <a:r>
              <a:rPr lang="en-US" sz="2000" dirty="0">
                <a:latin typeface="HelveticaNeueLT Std" panose="020B0604020202020204" pitchFamily="34" charset="0"/>
              </a:rPr>
              <a:t>of security, performance, logging, rate limiting, communication protocol… etc.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An </a:t>
            </a:r>
            <a:r>
              <a:rPr lang="en-US" sz="2000" b="1" dirty="0">
                <a:latin typeface="HelveticaNeueLT Std" panose="020B0604020202020204" pitchFamily="34" charset="0"/>
              </a:rPr>
              <a:t>Internal API Gateway </a:t>
            </a:r>
            <a:r>
              <a:rPr lang="en-US" sz="2000" dirty="0">
                <a:latin typeface="HelveticaNeueLT Std" panose="020B0604020202020204" pitchFamily="34" charset="0"/>
              </a:rPr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5006"/>
            <a:ext cx="4809783" cy="36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193" y="2045318"/>
            <a:ext cx="6720444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</a:t>
            </a:r>
            <a:r>
              <a:rPr lang="en-US" sz="2000" dirty="0" err="1">
                <a:latin typeface="HelveticaNeueLT Std" panose="020B0604020202020204" pitchFamily="34" charset="0"/>
              </a:rPr>
              <a:t>souce</a:t>
            </a:r>
            <a:r>
              <a:rPr lang="en-US" sz="2000" dirty="0">
                <a:latin typeface="HelveticaNeueLT Std" panose="020B0604020202020204" pitchFamily="34" charset="0"/>
              </a:rPr>
              <a:t> API Gateway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Load Balancing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Caching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Retry Policies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&amp; Authorization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Discovery with Consul &amp; Eureka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Request Aggregation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http://threemammals.com/ocelot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50" y="2045318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43" grpId="0"/>
      <p:bldP spid="44" grpId="0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116766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387" y="3664240"/>
            <a:ext cx="5817047" cy="296989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Ordered (FIFO) &amp; guaranteed delivery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applications may not be online at the same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4752783" y="2375590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84" y="2633640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635" y="2633640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86" y="2623595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37" y="2623595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188" y="2623595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765004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310638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4379774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7277038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676144"/>
            <a:ext cx="3900056" cy="259768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Publish</a:t>
            </a:r>
            <a:r>
              <a:rPr lang="en-US" sz="2000" dirty="0">
                <a:latin typeface="HelveticaNeueLT Std" panose="020B0604020202020204" pitchFamily="34" charset="0"/>
              </a:rPr>
              <a:t> messages to a </a:t>
            </a:r>
            <a:r>
              <a:rPr lang="en-US" sz="2000" b="1" dirty="0">
                <a:latin typeface="HelveticaNeueLT Std" panose="020B0604020202020204" pitchFamily="34" charset="0"/>
              </a:rPr>
              <a:t>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</a:t>
            </a:r>
            <a:r>
              <a:rPr lang="en-US" sz="2000" b="1" dirty="0">
                <a:latin typeface="HelveticaNeueLT Std" panose="020B0604020202020204" pitchFamily="34" charset="0"/>
              </a:rPr>
              <a:t>subscribe</a:t>
            </a:r>
            <a:r>
              <a:rPr lang="en-US" sz="2000" dirty="0">
                <a:latin typeface="HelveticaNeueLT Std" panose="020B0604020202020204" pitchFamily="34" charset="0"/>
              </a:rPr>
              <a:t>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</a:t>
            </a:r>
            <a:r>
              <a:rPr lang="en-US" sz="2000" b="1" dirty="0">
                <a:latin typeface="HelveticaNeueLT Std" panose="020B0604020202020204" pitchFamily="34" charset="0"/>
              </a:rPr>
              <a:t>copy</a:t>
            </a:r>
            <a:r>
              <a:rPr lang="en-US" sz="2000" dirty="0">
                <a:latin typeface="HelveticaNeueLT Std" panose="020B0604020202020204" pitchFamily="34" charset="0"/>
              </a:rPr>
              <a:t>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(topic)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71" y="2158538"/>
            <a:ext cx="5137808" cy="4526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HelveticaNeueLT Std Med Cn" panose="020B0606030502030204" pitchFamily="34" charset="0"/>
              </a:rPr>
              <a:t>ABP Infrastructure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IDistributedEventBus</a:t>
            </a:r>
            <a:r>
              <a:rPr lang="en-US" sz="2000" dirty="0">
                <a:latin typeface="HelveticaNeueLT Std" panose="020B0604020202020204" pitchFamily="34" charset="0"/>
              </a:rPr>
              <a:t>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Publish an event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IDistributedEventHandler</a:t>
            </a:r>
            <a:r>
              <a:rPr lang="en-US" sz="2000" dirty="0">
                <a:latin typeface="HelveticaNeueLT Std" panose="020B0604020202020204" pitchFamily="34" charset="0"/>
              </a:rPr>
              <a:t>&lt;</a:t>
            </a:r>
            <a:r>
              <a:rPr lang="en-US" sz="2000" dirty="0" err="1">
                <a:latin typeface="HelveticaNeueLT Std" panose="020B0604020202020204" pitchFamily="34" charset="0"/>
              </a:rPr>
              <a:t>TEvent</a:t>
            </a:r>
            <a:r>
              <a:rPr lang="en-US" sz="2000" dirty="0">
                <a:latin typeface="HelveticaNeueLT Std" panose="020B0604020202020204" pitchFamily="34" charset="0"/>
              </a:rPr>
              <a:t>&gt;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Subscribe to and handle events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Pre-Defined Events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On Create, Update &amp; Delete of 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6555179" y="31818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6555180" y="22359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6555180" y="41048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56" y="30361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40941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22434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8352861" y="3174169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425" y="312247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9835378" y="376721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8746114" y="25107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8753792" y="3476909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8753792" y="4413382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AEC2AB-4768-4051-813B-F4C71A5DE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Email…)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REST Call</a:t>
            </a:r>
            <a:r>
              <a:rPr lang="en-US" sz="1800" dirty="0">
                <a:latin typeface="HelveticaNeueLT Std" panose="020B0604020202020204" pitchFamily="34" charset="0"/>
              </a:rPr>
              <a:t>? Can be slow and also leads to a heavy load to the Identity (all services may use it)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REST call is not practical at all</a:t>
            </a:r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00B050"/>
                </a:solidFill>
              </a:rPr>
              <a:t>BlogUsers</a:t>
            </a:r>
            <a:r>
              <a:rPr lang="en-US" sz="1600" u="sng" dirty="0">
                <a:solidFill>
                  <a:srgbClr val="00B050"/>
                </a:solidFill>
              </a:rPr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UserName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588490" y="3480230"/>
            <a:ext cx="1633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query/Insert/delete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/>
      <p:bldP spid="32" grpId="0"/>
      <p:bldP spid="33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0E265D80-EB6C-4EA7-A1FF-9E47828F9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1.000.000+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4471AC-87CA-4B0D-B85A-89A974E8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</p:spTree>
    <p:extLst>
      <p:ext uri="{BB962C8B-B14F-4D97-AF65-F5344CB8AC3E}">
        <p14:creationId xmlns:p14="http://schemas.microsoft.com/office/powerpoint/2010/main" val="3507500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864" y="2141537"/>
            <a:ext cx="707027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 process of </a:t>
            </a:r>
            <a:r>
              <a:rPr lang="en-US" sz="2000" b="1" dirty="0">
                <a:latin typeface="HelveticaNeueLT Std" panose="020B0604020202020204" pitchFamily="34" charset="0"/>
              </a:rPr>
              <a:t>giving permission to a user or client</a:t>
            </a:r>
            <a:r>
              <a:rPr lang="en-US" sz="2000" dirty="0">
                <a:latin typeface="HelveticaNeueLT Std" panose="020B0604020202020204" pitchFamily="34" charset="0"/>
              </a:rPr>
              <a:t> to perform specific actions in the system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Examples: “Create a product”, “Show a report”, “Delete a user”…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Permissions are </a:t>
            </a:r>
            <a:r>
              <a:rPr lang="en-US" sz="2000" b="1" dirty="0">
                <a:latin typeface="HelveticaNeueLT Std" panose="020B0604020202020204" pitchFamily="34" charset="0"/>
              </a:rPr>
              <a:t>not stored</a:t>
            </a:r>
            <a:r>
              <a:rPr lang="en-US" sz="2000" dirty="0">
                <a:latin typeface="HelveticaNeueLT Std" panose="020B0604020202020204" pitchFamily="34" charset="0"/>
              </a:rPr>
              <a:t> in the authentication ticket!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Authentication tickets are sent in </a:t>
            </a:r>
            <a:r>
              <a:rPr lang="en-US" sz="2000" b="1" dirty="0">
                <a:latin typeface="HelveticaNeueLT Std" panose="020B0604020202020204" pitchFamily="34" charset="0"/>
              </a:rPr>
              <a:t>every request</a:t>
            </a:r>
            <a:r>
              <a:rPr lang="en-US" sz="2000" dirty="0">
                <a:latin typeface="HelveticaNeueLT Std" panose="020B0604020202020204" pitchFamily="34" charset="0"/>
              </a:rPr>
              <a:t>, so we want to keep it small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Authentication tickets have relatively </a:t>
            </a:r>
            <a:r>
              <a:rPr lang="en-US" sz="2000" b="1" dirty="0">
                <a:latin typeface="HelveticaNeueLT Std" panose="020B0604020202020204" pitchFamily="34" charset="0"/>
              </a:rPr>
              <a:t>long lifetime</a:t>
            </a:r>
            <a:r>
              <a:rPr lang="en-US" sz="2000" dirty="0">
                <a:latin typeface="HelveticaNeueLT Std" panose="020B0604020202020204" pitchFamily="34" charset="0"/>
              </a:rPr>
              <a:t>, but permissions may change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236" y="1966500"/>
            <a:ext cx="725483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9509-B2D4-445E-8FF1-AC471D0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65" y="3040636"/>
            <a:ext cx="9067368" cy="31762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DE2981-2529-4C09-ADC7-A198B18C2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16940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CABA7E-22B0-48DE-A33E-72C539AF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775" y="1930978"/>
            <a:ext cx="7191270" cy="37148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B1C2EE-F61F-4776-8F10-74BC5AED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647713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31FC9-26E6-406A-8EB1-3F27E3C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635" y="1814162"/>
            <a:ext cx="7048730" cy="25984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F76475D-524F-4B2E-AA01-A45F09E8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1BECB-11A3-4EAE-9F15-DB1FAC130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635" y="4787753"/>
            <a:ext cx="6943228" cy="12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514210" y="2652326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700167" y="2652326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767018" y="480258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328475" y="48025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7266494" y="4225964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7266495" y="30491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7266495" y="5148957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783224" y="2098653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71" y="408024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5138269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30566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40" y="212873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67" y="48195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351376" y="4099078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8006" y="5194101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6231165" y="4502801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6231165" y="5079425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3293814" y="5079425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814693" y="3439145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460082" y="3433415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(hybrid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472357" y="50094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361188" y="5206820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6324283" y="429759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465109" y="3325586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470112" y="4521017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456909" y="5439612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589012" y="448625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618490" y="535626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618489" y="326188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1441AC-62BF-4D54-946C-C5A95071F691}"/>
              </a:ext>
            </a:extLst>
          </p:cNvPr>
          <p:cNvSpPr txBox="1"/>
          <p:nvPr/>
        </p:nvSpPr>
        <p:spPr>
          <a:xfrm>
            <a:off x="1043954" y="5058371"/>
            <a:ext cx="69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auth</a:t>
            </a:r>
          </a:p>
          <a:p>
            <a:pPr algn="ctr"/>
            <a:r>
              <a:rPr lang="en-US" sz="1400" dirty="0"/>
              <a:t>cookie</a:t>
            </a:r>
            <a:endParaRPr lang="en-US" sz="1100" dirty="0"/>
          </a:p>
        </p:txBody>
      </p:sp>
      <p:pic>
        <p:nvPicPr>
          <p:cNvPr id="1026" name="Picture 2" descr="Image result for browser">
            <a:extLst>
              <a:ext uri="{FF2B5EF4-FFF2-40B4-BE49-F238E27FC236}">
                <a16:creationId xmlns:a16="http://schemas.microsoft.com/office/drawing/2014/main" id="{963E42A5-6CF1-4B5E-A80B-35686951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3" y="4819575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89548B-66F6-4757-A3B8-1ACBFD5B72E2}"/>
              </a:ext>
            </a:extLst>
          </p:cNvPr>
          <p:cNvCxnSpPr>
            <a:stCxn id="1026" idx="3"/>
            <a:endCxn id="44" idx="1"/>
          </p:cNvCxnSpPr>
          <p:nvPr/>
        </p:nvCxnSpPr>
        <p:spPr>
          <a:xfrm>
            <a:off x="1023804" y="5077121"/>
            <a:ext cx="743214" cy="230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934FFA-D247-4083-8611-6FB9868F6E8E}"/>
              </a:ext>
            </a:extLst>
          </p:cNvPr>
          <p:cNvSpPr txBox="1"/>
          <p:nvPr/>
        </p:nvSpPr>
        <p:spPr>
          <a:xfrm>
            <a:off x="339184" y="4556205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1" grpId="0" animBg="1"/>
      <p:bldP spid="88" grpId="0"/>
      <p:bldP spid="90" grpId="0"/>
      <p:bldP spid="98" grpId="0"/>
      <p:bldP spid="99" grpId="0"/>
      <p:bldP spid="100" grpId="0"/>
      <p:bldP spid="106" grpId="0"/>
      <p:bldP spid="107" grpId="0"/>
      <p:bldP spid="108" grpId="0"/>
      <p:bldP spid="32" grpId="0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3" y="1939492"/>
            <a:ext cx="5725968" cy="43460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0AE404-14BA-49CA-B60C-96AB59A7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  <a:p>
            <a:pPr algn="ctr"/>
            <a:r>
              <a:rPr lang="en-US" sz="1600" dirty="0"/>
              <a:t>(with retry)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2" grpId="0"/>
      <p:bldP spid="32" grpId="0"/>
      <p:bldP spid="33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A78FC4D-50C6-488D-A193-50FCF058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 </a:t>
            </a:r>
            <a:r>
              <a:rPr lang="en-US" sz="4000" dirty="0" err="1">
                <a:latin typeface="HelveticaNeueLT Std Med Cn" panose="020B0606030502030204" pitchFamily="34" charset="0"/>
              </a:rPr>
              <a:t>vNEXT</a:t>
            </a: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&amp; extensible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Some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Driven Design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Multi-Tenancy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Virtual File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Forms &amp; Tag Helpers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Theming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Background jobs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HTTP Client Proxies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Database Agnostic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  <a:hlinkClick r:id="rId3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  <a:hlinkClick r:id="rId3"/>
              </a:rPr>
              <a:t>abp.io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77" y="2998519"/>
            <a:ext cx="8436119" cy="3247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1811977" y="2246153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1A5698-1644-4ED3-96DB-34E99DC8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CFE6131-1C1C-45C6-BEA9-146331FA3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2753AD-4643-4431-B1A7-47D39C76EC8E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385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>
                <a:latin typeface="HelveticaNeueLT Std" panose="020B0604020202020204" pitchFamily="34" charset="0"/>
              </a:rPr>
              <a:t>DEMO</a:t>
            </a:r>
            <a:endParaRPr lang="en-US" sz="96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082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D462EB-C26B-4B5A-B346-448046D63E4F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385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>
                <a:latin typeface="HelveticaNeueLT Std" panose="020B0604020202020204" pitchFamily="34" charset="0"/>
              </a:rPr>
              <a:t>DEMO</a:t>
            </a:r>
            <a:endParaRPr lang="en-US" sz="9600" dirty="0">
              <a:latin typeface="HelveticaNeueLT Std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pic>
        <p:nvPicPr>
          <p:cNvPr id="4102" name="Picture 6" descr="module-layers-and-packages">
            <a:extLst>
              <a:ext uri="{FF2B5EF4-FFF2-40B4-BE49-F238E27FC236}">
                <a16:creationId xmlns:a16="http://schemas.microsoft.com/office/drawing/2014/main" id="{86B1E8F8-54AD-490E-89A6-5434D468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34" y="2516126"/>
            <a:ext cx="6541157" cy="321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0A14C-A138-4EA1-A7A6-362B9337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23" y="2516126"/>
            <a:ext cx="4220620" cy="3457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065561-CF1A-44F3-8F56-E535D9F67A07}"/>
              </a:ext>
            </a:extLst>
          </p:cNvPr>
          <p:cNvSpPr/>
          <p:nvPr/>
        </p:nvSpPr>
        <p:spPr>
          <a:xfrm>
            <a:off x="1975320" y="1590681"/>
            <a:ext cx="824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NeueLT Std" panose="020B0604020202020204" pitchFamily="34" charset="0"/>
                <a:hlinkClick r:id="rId4"/>
              </a:rPr>
              <a:t>https://abp.io/documents/abp/latest/Best-Practices/Index</a:t>
            </a:r>
            <a:r>
              <a:rPr lang="en-US" sz="2400" dirty="0">
                <a:latin typeface="HelveticaNeueLT Std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2977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FAA-31B8-4D71-A3C3-C6AB3965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7D1A-1BD7-4638-A150-AE7D5E8F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Challenges of distributed / microservice architecture;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Communication, transactions, data hiding/sharing/synchronizing, security, network/service downs…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Implementation</a:t>
            </a:r>
          </a:p>
          <a:p>
            <a:pPr lvl="1"/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r>
              <a:rPr lang="en-US" sz="2000" dirty="0">
                <a:latin typeface="HelveticaNeueLT Std" panose="020B0604020202020204" pitchFamily="34" charset="0"/>
              </a:rPr>
              <a:t>, authentication, authorization &amp; permission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API Gateways &amp; Ocelot library, Backend for Frontend pattern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Inter-microservice communication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REST API Calls &amp; Dynamic C# API Proxies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Messaging &amp; Event Bus, transactional event publishing problem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Managing access tokens &amp; Re-authentication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 duplication &amp; synchronization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Central logging to Elasticsearch &amp; Kibana UI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Running on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3003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70060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9021898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44B7E-391E-433E-A42F-A741F062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12" y="2894410"/>
            <a:ext cx="5289295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FROM MONOLITHIC TO MICROSERVICE:</a:t>
            </a:r>
            <a:br>
              <a:rPr lang="en-US" sz="2400" b="1" dirty="0">
                <a:latin typeface="HelveticaNeueLT Std Med Cn" panose="020B0606030502030204" pitchFamily="34" charset="0"/>
              </a:rPr>
            </a:br>
            <a:r>
              <a:rPr lang="en-US" sz="2400" i="1" dirty="0">
                <a:latin typeface="HelveticaNeueLT Std Med Cn" panose="020B0606030502030204" pitchFamily="34" charset="0"/>
              </a:rPr>
              <a:t>CHALLENGES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6832541" y="2869548"/>
            <a:ext cx="452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590212" y="2156800"/>
            <a:ext cx="234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6832541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6107</TotalTime>
  <Words>1850</Words>
  <Application>Microsoft Office PowerPoint</Application>
  <PresentationFormat>Widescreen</PresentationFormat>
  <Paragraphs>480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HelveticaNeueLT Std Med Cn</vt:lpstr>
      <vt:lpstr>Courier New</vt:lpstr>
      <vt:lpstr>Calibri Light</vt:lpstr>
      <vt:lpstr>Arial</vt:lpstr>
      <vt:lpstr>Calibri</vt:lpstr>
      <vt:lpstr>HelveticaNeueLT Std</vt:lpstr>
      <vt:lpstr>Office Theme</vt:lpstr>
      <vt:lpstr>MICROSERVICE SOLUTION: TOOLS, PATTERNS &amp; PRACTICES</vt:lpstr>
      <vt:lpstr>ABOUT ME  Halil İbrahim Kalkan                   </vt:lpstr>
      <vt:lpstr>WE ARE DEVELOPING OPEN SOURCE AND COMMERCIAL SOFTWARE DEVELOPMENT TOOLS</vt:lpstr>
      <vt:lpstr>ASP.NET BOILERPLATE</vt:lpstr>
      <vt:lpstr>ABP vNEXT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Distributed Services (SOA)</vt:lpstr>
      <vt:lpstr>PART – I : FROM MONOLITHIC TO MICROSERVICE Modular Application / Distributed Services (SOA)</vt:lpstr>
      <vt:lpstr>PowerPoint Presentation</vt:lpstr>
      <vt:lpstr>PART – II : THE IMPLEMENTATION Overall Solution</vt:lpstr>
      <vt:lpstr>PowerPoint Presentation</vt:lpstr>
      <vt:lpstr>PART – II : THE IMPLEMENTATION Authentication with IdentityServer4</vt:lpstr>
      <vt:lpstr>PART – II : THE IMPLEMENTATION Authentication / Hybrid Flow</vt:lpstr>
      <vt:lpstr>PART – II : THE IMPLEMENTATION Authentication / Client Credentials</vt:lpstr>
      <vt:lpstr>PART – II : THE IMPLEMENTATION Authentication with IdentityServer4</vt:lpstr>
      <vt:lpstr>PART – II : THE IMPLEMENTATION API Gateways / Overall</vt:lpstr>
      <vt:lpstr>PART – II : THE IMPLEMENTATION API Gateways / Backend For Frontend Pattern</vt:lpstr>
      <vt:lpstr>PART – II : THE IMPLEMENTATION API Gateways / Ocelot Library</vt:lpstr>
      <vt:lpstr>PowerPoint Presentation</vt:lpstr>
      <vt:lpstr>PART – II : THE IMPLEMENTATION Synchronous Communication of Microservices</vt:lpstr>
      <vt:lpstr>PART – II : THE IMPLEMENTATION Dynamic C# API Proxies</vt:lpstr>
      <vt:lpstr>PowerPoint Presentation</vt:lpstr>
      <vt:lpstr>PART – II : THE IMPLEMENTATION Asynchronous Communication / Messaging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Service-to-Service Calls / Access Tokens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PART – II : THE IMPLEMENTATION Central Logging to Elasticsearch &amp; Kibana UI</vt:lpstr>
      <vt:lpstr>PART – II : THE IMPLEMENTATION Central Logging to Elasticsearch &amp; Kibana UI</vt:lpstr>
      <vt:lpstr>PowerPoint Presentation</vt:lpstr>
      <vt:lpstr>Further Learning / Resources</vt:lpstr>
      <vt:lpstr>Further Learning / Resources</vt:lpstr>
      <vt:lpstr>Summary</vt:lpstr>
      <vt:lpstr> Halil İbrahim Kalkan                      </vt:lpstr>
      <vt:lpstr> Halil İbrahim Kalkan                   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213</cp:revision>
  <dcterms:created xsi:type="dcterms:W3CDTF">2019-02-25T13:56:54Z</dcterms:created>
  <dcterms:modified xsi:type="dcterms:W3CDTF">2019-03-06T12:20:15Z</dcterms:modified>
</cp:coreProperties>
</file>